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95" r:id="rId3"/>
    <p:sldId id="290" r:id="rId4"/>
    <p:sldId id="261" r:id="rId5"/>
    <p:sldId id="258" r:id="rId6"/>
    <p:sldId id="262" r:id="rId7"/>
    <p:sldId id="263" r:id="rId8"/>
    <p:sldId id="265" r:id="rId9"/>
    <p:sldId id="291" r:id="rId10"/>
    <p:sldId id="266" r:id="rId11"/>
    <p:sldId id="270" r:id="rId12"/>
    <p:sldId id="271" r:id="rId13"/>
    <p:sldId id="272" r:id="rId14"/>
    <p:sldId id="274" r:id="rId15"/>
    <p:sldId id="279" r:id="rId16"/>
    <p:sldId id="277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3" r:id="rId25"/>
    <p:sldId id="29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amala_ Syam" userId="9f484713d1fe4787" providerId="LiveId" clId="{616F5358-11EE-4E8C-9526-5940845F0747}"/>
    <pc:docChg chg="delSld">
      <pc:chgData name="Syamala_ Syam" userId="9f484713d1fe4787" providerId="LiveId" clId="{616F5358-11EE-4E8C-9526-5940845F0747}" dt="2023-09-20T04:56:22.177" v="3" actId="2696"/>
      <pc:docMkLst>
        <pc:docMk/>
      </pc:docMkLst>
      <pc:sldChg chg="del">
        <pc:chgData name="Syamala_ Syam" userId="9f484713d1fe4787" providerId="LiveId" clId="{616F5358-11EE-4E8C-9526-5940845F0747}" dt="2023-09-20T04:56:02.228" v="0" actId="2696"/>
        <pc:sldMkLst>
          <pc:docMk/>
          <pc:sldMk cId="1768267946" sldId="278"/>
        </pc:sldMkLst>
      </pc:sldChg>
      <pc:sldChg chg="del">
        <pc:chgData name="Syamala_ Syam" userId="9f484713d1fe4787" providerId="LiveId" clId="{616F5358-11EE-4E8C-9526-5940845F0747}" dt="2023-09-20T04:56:10.452" v="1" actId="2696"/>
        <pc:sldMkLst>
          <pc:docMk/>
          <pc:sldMk cId="1495970379" sldId="280"/>
        </pc:sldMkLst>
      </pc:sldChg>
      <pc:sldChg chg="del">
        <pc:chgData name="Syamala_ Syam" userId="9f484713d1fe4787" providerId="LiveId" clId="{616F5358-11EE-4E8C-9526-5940845F0747}" dt="2023-09-20T04:56:17.207" v="2" actId="2696"/>
        <pc:sldMkLst>
          <pc:docMk/>
          <pc:sldMk cId="1904469861" sldId="281"/>
        </pc:sldMkLst>
      </pc:sldChg>
      <pc:sldChg chg="del">
        <pc:chgData name="Syamala_ Syam" userId="9f484713d1fe4787" providerId="LiveId" clId="{616F5358-11EE-4E8C-9526-5940845F0747}" dt="2023-09-20T04:56:22.177" v="3" actId="2696"/>
        <pc:sldMkLst>
          <pc:docMk/>
          <pc:sldMk cId="1308454793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1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5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3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27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3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7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53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5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6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2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1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9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FBA18EF-C102-43AC-ABB6-800B237F77E7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C786481-0FBA-4BEB-9764-4ECB4706D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8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693-CD48-4AF7-B8BD-27FBB784C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8093" y="663388"/>
            <a:ext cx="7972519" cy="2366683"/>
          </a:xfrm>
        </p:spPr>
        <p:txBody>
          <a:bodyPr/>
          <a:lstStyle/>
          <a:p>
            <a:r>
              <a:rPr lang="en-US" dirty="0"/>
              <a:t>        </a:t>
            </a:r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Aqua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6D3B9-ACEC-43D4-8B4C-30590D1EE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987" y="3030071"/>
            <a:ext cx="4787154" cy="681317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Forecasting  Flood Extents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                           </a:t>
            </a:r>
          </a:p>
          <a:p>
            <a:r>
              <a:rPr lang="en-US" sz="3600" dirty="0"/>
              <a:t>                                                            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25647-3F35-4F12-8AB2-CDEFC30264D2}"/>
              </a:ext>
            </a:extLst>
          </p:cNvPr>
          <p:cNvSpPr txBox="1"/>
          <p:nvPr/>
        </p:nvSpPr>
        <p:spPr>
          <a:xfrm>
            <a:off x="8229600" y="3711388"/>
            <a:ext cx="325120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M.Roopanya,21761A0539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K.Aswini,21761A0531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R.Syamala,21761A0548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J.Pujitha,21761A0521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Jogendra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Kumar,21761A0540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B.Venkat,21761A0507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the guidance of 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N. Srinivasa Rao,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Sr. Assistant Professor</a:t>
            </a:r>
          </a:p>
        </p:txBody>
      </p:sp>
    </p:spTree>
    <p:extLst>
      <p:ext uri="{BB962C8B-B14F-4D97-AF65-F5344CB8AC3E}">
        <p14:creationId xmlns:p14="http://schemas.microsoft.com/office/powerpoint/2010/main" val="196548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3FD8-34E3-43BC-AAE8-8ED891FB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methodologies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F35197-0F46-4144-80F7-2E9E62ED7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2603500"/>
            <a:ext cx="6024282" cy="34163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methods implemented by the governments 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of them are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. Hydrodynamic Models (2D Hydraulic Models)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. Remote Sensing and Satellite Imagery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.</a:t>
            </a:r>
            <a:r>
              <a:rPr lang="en-US" b="1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Rainfall-Runoff Models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.Ensemble Forecasting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F116A-1EF1-4C9C-85C9-61A9BA0C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6" y="2603500"/>
            <a:ext cx="4849906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6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C61E-51A7-4AD5-85FC-F495952A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224" y="528918"/>
            <a:ext cx="10139082" cy="1981200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Hydrodynamic Models(2D Hydraulic Models)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3D71-313C-43C1-B272-D6D09181B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603500"/>
            <a:ext cx="5056093" cy="3416300"/>
          </a:xfrm>
        </p:spPr>
        <p:txBody>
          <a:bodyPr/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2D hydraulic modeling is a sophisticated computational approach used in hydraulic engineering and hydrology to simulate the behavior of water in two dimensions.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Considering both the horizontal and vertical dimensions of the study area.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provides a comprehensive understanding of how water flows across landscapes, river systems, floodplains, and coastal regions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E7CF4-76DF-4214-BA88-63C8AEF6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59" y="2510118"/>
            <a:ext cx="5755340" cy="40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1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08B2-92B2-4731-A495-2731566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Remote Sensing and Satellite Imagery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CF1F-3261-4067-A4F4-F4C4AC58D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3" y="2603500"/>
            <a:ext cx="537882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 provide a unique perspective by capturing data from a distance, often from space-based platforms, and offer valuable insights into flood events. </a:t>
            </a:r>
          </a:p>
          <a:p>
            <a:pPr algn="just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integrated with other data sources and technologies, they enhance our ability to understand, mitigate, and respond to the complex challenges posed by floods.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FC741-5515-4063-AE71-D2777738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17" y="2603499"/>
            <a:ext cx="5486399" cy="40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2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027C-A995-4BE7-A1FC-417704AE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Rainfall-Runoff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DD204-A503-43A6-9DB8-9FA485E5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2321859"/>
            <a:ext cx="5100918" cy="441063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Rainfall-runoff modeling is an area of study that uses mathematical equations to incorporate the characteristics of a watershed and its stream channels to predict the response of the watershed to storm events.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model estimate the amount of runoff generated by rainfall in a watershed and how it contributes to river flow. 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Coupled with river stage forecasts, they can predict flood extents.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These are calibrated and validated using observed streamflow data to ensure their accuracy in replicating real-world hydrological processes.</a:t>
            </a:r>
          </a:p>
        </p:txBody>
      </p:sp>
      <p:sp>
        <p:nvSpPr>
          <p:cNvPr id="4" name="AutoShape 2" descr="Schematic of the rainfall-runoff model. | Download Scientific Diagram">
            <a:extLst>
              <a:ext uri="{FF2B5EF4-FFF2-40B4-BE49-F238E27FC236}">
                <a16:creationId xmlns:a16="http://schemas.microsoft.com/office/drawing/2014/main" id="{05015BF5-BFF7-4493-8CA4-2510C033E1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52717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B7A7B-98F0-4F93-BF73-74E7A151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52" y="2734235"/>
            <a:ext cx="5432613" cy="34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4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6D06-BAAE-4EC5-AE0F-DCEB88CA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Ensemble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432C1-0E58-4FC0-AC34-B9E8264DA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54" y="2321859"/>
            <a:ext cx="5889812" cy="4329953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Ensemble Forecasting brings together a variety of hydrological models, meteorological data sources, and scenarios.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model may have different configurations, parameterizations, and input data, allowing for a broad exploration of possible outcomes.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Instead of relying on a single deterministic prediction, Ensemble Forecasting adopts a probabilistic approach. It generates a range of possible inundation scenarios, each with its associated likelihood or probability. 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reflects the uncertainty in forecasting and provides a more comprehensive understanding of flood risk.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9A846-9C53-4660-905A-F55B7027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306" y="2384612"/>
            <a:ext cx="5145740" cy="41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3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034F-29D5-4849-98FD-6E9EE5D2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Our proposal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368F73-47BB-4614-BE05-38D127C08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7" y="3074894"/>
            <a:ext cx="10838328" cy="34155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problem can be solved using CNN algorithm  by creating a Deep Learning Hydro Informatics(DLHI).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DLHI leverages deep learning model, such as Convolutional Neural Networks (CNNs) and Recurrent Neural Networks(RNN), to create an entirely data-driven flood inundation mapping system.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Network, is a type of artificial neural network primarily used for processing and analyzing visual data, such as images and videos.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5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91914-0F46-4C3E-AD53-7A5B8610A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Sample CNN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E94A0-820A-4B23-8809-3BB3EDAB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41" y="2653553"/>
            <a:ext cx="6268568" cy="329901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0EC65E-CAB8-4A96-A1E5-05ACB617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2537012"/>
            <a:ext cx="4796117" cy="3415553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They are designed to automatically and adaptively learn patterns and features from input data, making them well-suited for tasks where the spatial arrangement of data is crucial.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CNNs have been highly successful in various computer vision tasks, including image classification, object detection, facial recognition, and more.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3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B214-F8EE-426B-AA44-B6C835B8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Advantages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1A134-E07E-4361-B3F8-B8B0B804D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of the advantages are:-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*  Spatial Understanding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*  High Spatial Resolution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*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Real-time Processing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*  Automation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51947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1533-FB05-46A1-9026-6BA1B648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5D19E5-6B40-49CF-A455-F22354951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494" y="2603500"/>
            <a:ext cx="876141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3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8C76-73E7-4353-8EDA-EB0D4ED7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0" y="973668"/>
            <a:ext cx="9950822" cy="706964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Data Storage and Management and Data Ingestion and Processing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08AA-037B-43DA-8A02-B3C7579BD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60" y="2603500"/>
            <a:ext cx="3792069" cy="341630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Relational Databases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NoSQL Databases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Warehousing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 Ingestion Pipeline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Stream Processing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Batch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A4079-0357-4C90-8A35-3EBE2EF0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4" y="2716306"/>
            <a:ext cx="2391335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7D9D8-4D4A-4B2E-B0C6-5A9548AE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813" y="2562225"/>
            <a:ext cx="4132728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ED6937-00C7-41D0-A405-8FFEEF0E3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446" y="4598893"/>
            <a:ext cx="4204447" cy="2142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448A6-9C06-4584-B5B1-11F3D6035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049" y="4598892"/>
            <a:ext cx="3792069" cy="20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6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1572-3FC3-ACAA-F00F-E2F958C66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F680-90DE-EE8B-5015-93E02F3A4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Title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 architecture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Technology stack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766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B680-0F1F-454E-B07C-A77DF9BD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72" y="1120589"/>
            <a:ext cx="10965328" cy="869576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Deep Learning Infrastructure and Scalable Computing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D8ED-BD32-4846-B537-E43376B79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9" y="2312894"/>
            <a:ext cx="6024282" cy="370690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GPU Servers: using GPU-equipped servers or cloud instances for training and inference using deep learning models.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Frameworks: Utilizing deep learning frameworks such as TensorFlow for model development and training.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Version Control: Implementing  a version control system (e.g., Git) for tracking changes to model.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Cloud Computing: Leveraging cloud platforms (e.g., AWS, Google Cloud, Microsoft Azure) to dynamically scale resources based on demand.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9096F-2372-44F4-99C7-966D0811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071" y="2375647"/>
            <a:ext cx="2895600" cy="1631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A1040-921C-44ED-99F8-DBE65305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94" y="4197720"/>
            <a:ext cx="3935506" cy="21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6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7AF3-2255-490A-94C9-F6D0EDD8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24" y="973668"/>
            <a:ext cx="11134164" cy="980638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Real-time Data Integration, Web 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E630-77B0-4D3A-94FC-B5D58F5D6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2603500"/>
            <a:ext cx="6382871" cy="341630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APIs and Webhooks: Set up API endpoints and webhooks to receive real-time data from river gauges, weather APIs, and social media platforms.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Front-end Development:  Building  user interfaces for web using technologies like React, Angular, or Vue.js.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Back-end Development: Develop the application's back end using a programming language and framework suitable for the  project (e.g., Node.js, Django, Ruby on Rails).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C7683-5882-4CE0-A2E5-EC245DAB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565" y="2438400"/>
            <a:ext cx="4419600" cy="39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1164-4422-4E7E-A7D7-8D47823AA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48" y="973667"/>
            <a:ext cx="11116234" cy="1177861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Security and Privacy , Monitoring and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A6DD-BC2B-45A9-BCDA-18F134370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2339788"/>
            <a:ext cx="6463552" cy="368001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Encryption: Implementing  encryption mechanisms (e.g., HTTPS, SSL/TLS) to secure data transmission and storage.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Access Control: Setting  up role-based access control (RBAC) to manage who can access and modify data and system components.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Logging Framework: Implement a robust logging system to capture system events, errors, and user activities.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Monitoring Tools: Using  monitoring tools like Prometheus, Grafana, or Datadog to track system performance and resource utilization.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Alerting: Configure alerting systems to notify administrators of critical issues or anomalies.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735F8-2935-4AEF-B5DB-AC360393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340" y="2595562"/>
            <a:ext cx="4383741" cy="1666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B29F8-B7BD-4A5D-8B3F-24DE3F77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812" y="4338918"/>
            <a:ext cx="3890681" cy="212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6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C1A9-5A5F-4135-8910-B60ABE39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72" y="973668"/>
            <a:ext cx="9477096" cy="706964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Deployment and Continuous Integration , Documentation, Backup and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5A3A-2325-41AE-A542-9F64DDBB6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624" y="2468032"/>
            <a:ext cx="7403353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CI Pipeline: Setting  up automated CI pipelines to facilitate code integration, testing, and deployment.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Container Orchestration: Deploying  containerized applications using Kubernetes or a similar orchestration platform 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Documentation: Creating  comprehensive documentation for system architecture, data sources, APIs, and usage guidelines.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Regular Backups: Implement automated backup procedures to ensure data integrity and availability.</a:t>
            </a:r>
          </a:p>
        </p:txBody>
      </p:sp>
    </p:spTree>
    <p:extLst>
      <p:ext uri="{BB962C8B-B14F-4D97-AF65-F5344CB8AC3E}">
        <p14:creationId xmlns:p14="http://schemas.microsoft.com/office/powerpoint/2010/main" val="209964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326C-F4FF-4357-B296-1494733F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Technology stack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7CDE2-1DA2-4541-80E4-6431801BA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12894"/>
            <a:ext cx="8825659" cy="370690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TensorFlow</a:t>
            </a: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Py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Torch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Geospatial Technologies          </a:t>
            </a: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Geographic Information Systems (GIS)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and Deep Learning Libraries       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Libraries like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scikit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-learn,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, and OpenCV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Cloud Computing Services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Amazon Web Services (AWS),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Microsoft Azure,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Google Cloud Platform (GCP)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Blockchain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53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CB81-FB1D-437B-85E8-C2380461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087B4-A812-4E6D-B34B-7319548FD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flood inundation projection project employing CNN models and Deep Learning Hydro informatics methodologies represents a significant step forward in flood risk reduction and management.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combines technological innovation with community engagement and ethical considerations, ultimately contributing to more resilient and prepared communities in the face of flooding events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7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77CD-F43C-40B8-A4EA-8511488B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60471"/>
            <a:ext cx="8761413" cy="706964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1605C-E589-4D36-9ABB-24E76B23C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587065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Projection of the extent of inundation corresponding to the forecasts of flood levels in a river.</a:t>
            </a:r>
          </a:p>
          <a:p>
            <a:pPr algn="just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Disaster Management</a:t>
            </a:r>
          </a:p>
        </p:txBody>
      </p:sp>
    </p:spTree>
    <p:extLst>
      <p:ext uri="{BB962C8B-B14F-4D97-AF65-F5344CB8AC3E}">
        <p14:creationId xmlns:p14="http://schemas.microsoft.com/office/powerpoint/2010/main" val="201979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EC3F-EC62-467B-8C5D-5B8563E1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a flood and how does it occurs?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392D-8402-4591-BCC0-15F72CA4B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2603500"/>
            <a:ext cx="6571129" cy="341630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flood is an overflow of water beyond the normal limits of a watercourse. 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most common cause of riverine flooding and flash flooding is heavy rainfall.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can happen when it escapes from a natural watercourse, such as a lake, river or creek. 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also happen when water is released from a reservoir, canal or dam.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B2B9F-0DA7-4817-A407-03C381A9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24" y="2603500"/>
            <a:ext cx="4554070" cy="403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2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76E1F-6ACD-407D-AB6A-2D9FFB6C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06" y="973668"/>
            <a:ext cx="8724061" cy="706964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Affects of floods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33993-6EB5-49B8-8B94-2DAA7E517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060" y="2850776"/>
            <a:ext cx="5665694" cy="3169024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 the last century, floods have become the most common and natural disaster on the planet. 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Flooding affects 21million people and costs over $96 billion damage worldwide every year.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South Asia is the one of the most  affecting area, among all.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2C589-6CE2-45C2-970B-0AA58AA0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29" y="2850776"/>
            <a:ext cx="5127812" cy="338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7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B730-4FB8-4592-9458-852DF7FE7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6" y="2384612"/>
            <a:ext cx="3307977" cy="323625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Many areas currently lack effective early warning systems and alerts, due to presence of no early data available.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 percent of flood fatalities occur in India.</a:t>
            </a:r>
          </a:p>
        </p:txBody>
      </p:sp>
      <p:pic>
        <p:nvPicPr>
          <p:cNvPr id="5" name="vlc-record-2023-09-18-14h59m27s-Heavy rain triggers flooding in India _ Al Jazeera Newsfeed.mp4-">
            <a:hlinkClick r:id="" action="ppaction://media"/>
            <a:extLst>
              <a:ext uri="{FF2B5EF4-FFF2-40B4-BE49-F238E27FC236}">
                <a16:creationId xmlns:a16="http://schemas.microsoft.com/office/drawing/2014/main" id="{C162F8E7-5B97-492E-A97A-70B5E8367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8588" y="2456330"/>
            <a:ext cx="7395882" cy="40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AD998-9BD3-421C-B378-438657F4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706" y="2949388"/>
            <a:ext cx="4930587" cy="274320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 of the places and countries, where heavy floods were noticed according to the past history.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flooding is a serious threat – it's Australia's second-most deadly natural disaster.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danger is often underestimated with devasting consequence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50AF44-8B6C-4AFB-96D6-2CAAC438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4" y="2277035"/>
            <a:ext cx="6158752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BC8D4-F86F-4DC7-8774-8FA5A42DF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694" y="3119718"/>
            <a:ext cx="5253317" cy="2900082"/>
          </a:xfrm>
        </p:spPr>
        <p:txBody>
          <a:bodyPr/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Sadly, most flood injuries and fatalities are preventable.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these can be can be reduced  by knowing the information earlier.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 that , the government officials can know the information better  and can react fast.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6459000-F130-4238-8A59-D58DCBB6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2603500"/>
            <a:ext cx="571051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93DA-3EC1-40F3-B1E2-7CCA6A32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64E3D-4F28-47A7-A889-3C5265BA4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065930"/>
            <a:ext cx="9387540" cy="295387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 Accuracy Mapping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Real-time Prediction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 Spatial Resolution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782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683</TotalTime>
  <Words>1325</Words>
  <Application>Microsoft Office PowerPoint</Application>
  <PresentationFormat>Widescreen</PresentationFormat>
  <Paragraphs>132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Söhne</vt:lpstr>
      <vt:lpstr>Times New Roman</vt:lpstr>
      <vt:lpstr>Wingdings 3</vt:lpstr>
      <vt:lpstr>Ion Boardroom</vt:lpstr>
      <vt:lpstr>        Aqua Map</vt:lpstr>
      <vt:lpstr>Table of content</vt:lpstr>
      <vt:lpstr>Problem Statement</vt:lpstr>
      <vt:lpstr>What is a flood and how does it occurs?</vt:lpstr>
      <vt:lpstr>Affects of floods</vt:lpstr>
      <vt:lpstr>PowerPoint Presentation</vt:lpstr>
      <vt:lpstr>PowerPoint Presentation</vt:lpstr>
      <vt:lpstr>PowerPoint Presentation</vt:lpstr>
      <vt:lpstr>Objectives</vt:lpstr>
      <vt:lpstr>Existing methodologies</vt:lpstr>
      <vt:lpstr>Hydrodynamic Models(2D Hydraulic Models) </vt:lpstr>
      <vt:lpstr>Remote Sensing and Satellite Imagery</vt:lpstr>
      <vt:lpstr>Rainfall-Runoff Models</vt:lpstr>
      <vt:lpstr>Ensemble Forecasting</vt:lpstr>
      <vt:lpstr>Our proposal</vt:lpstr>
      <vt:lpstr>Sample CNN model</vt:lpstr>
      <vt:lpstr>Advantages </vt:lpstr>
      <vt:lpstr>Architecture</vt:lpstr>
      <vt:lpstr>Data Storage and Management and Data Ingestion and Processing </vt:lpstr>
      <vt:lpstr>Deep Learning Infrastructure and Scalable Computing Resources</vt:lpstr>
      <vt:lpstr>Real-time Data Integration, Web  Application Development</vt:lpstr>
      <vt:lpstr>Data Security and Privacy , Monitoring and Logging</vt:lpstr>
      <vt:lpstr>Deployment and Continuous Integration , Documentation, Backup and Disaster Recovery</vt:lpstr>
      <vt:lpstr>Technology stack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</dc:creator>
  <cp:lastModifiedBy>Syamala_ Syam</cp:lastModifiedBy>
  <cp:revision>56</cp:revision>
  <dcterms:created xsi:type="dcterms:W3CDTF">2023-09-18T06:35:25Z</dcterms:created>
  <dcterms:modified xsi:type="dcterms:W3CDTF">2023-09-20T04:56:30Z</dcterms:modified>
</cp:coreProperties>
</file>